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7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9" r:id="rId14"/>
    <p:sldId id="310" r:id="rId15"/>
    <p:sldId id="303" r:id="rId16"/>
    <p:sldId id="304" r:id="rId17"/>
    <p:sldId id="305" r:id="rId18"/>
    <p:sldId id="306" r:id="rId19"/>
    <p:sldId id="307" r:id="rId20"/>
    <p:sldId id="308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19" r:id="rId45"/>
    <p:sldId id="322" r:id="rId46"/>
    <p:sldId id="323" r:id="rId47"/>
    <p:sldId id="32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C66020-E6B3-4CF0-A464-01776916679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iosprog.narod.ru/real/ints/int13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3000396"/>
          </a:xfrm>
        </p:spPr>
        <p:txBody>
          <a:bodyPr>
            <a:normAutofit/>
          </a:bodyPr>
          <a:lstStyle/>
          <a:p>
            <a:pPr algn="ctr" font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Arial Cyr"/>
              </a:rPr>
              <a:t>Malware </a:t>
            </a:r>
            <a:r>
              <a:rPr lang="ru-RU" sz="3600" b="0" dirty="0" smtClean="0">
                <a:latin typeface="Arial Cyr"/>
              </a:rPr>
              <a:t/>
            </a:r>
            <a:br>
              <a:rPr lang="ru-RU" sz="3600" b="0" dirty="0" smtClean="0">
                <a:latin typeface="Arial Cyr"/>
              </a:rPr>
            </a:br>
            <a:r>
              <a:rPr lang="en-US" sz="3600" b="0" dirty="0" smtClean="0">
                <a:latin typeface="Arial Cyr"/>
              </a:rPr>
              <a:t>(</a:t>
            </a:r>
            <a:r>
              <a:rPr lang="ru-RU" sz="3600" b="0" dirty="0" smtClean="0">
                <a:latin typeface="Arial Cyr"/>
              </a:rPr>
              <a:t>Вредоносное ПО)</a:t>
            </a:r>
            <a:br>
              <a:rPr lang="ru-RU" sz="3600" b="0" dirty="0" smtClean="0">
                <a:latin typeface="Arial Cyr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Загрузочные вирусы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429132"/>
            <a:ext cx="7854696" cy="1752600"/>
          </a:xfrm>
        </p:spPr>
        <p:txBody>
          <a:bodyPr/>
          <a:lstStyle/>
          <a:p>
            <a:r>
              <a:rPr lang="ru-RU" dirty="0" smtClean="0"/>
              <a:t>Заведующий кафедрой ЗСС</a:t>
            </a:r>
          </a:p>
          <a:p>
            <a:r>
              <a:rPr lang="ru-RU" dirty="0" smtClean="0"/>
              <a:t>к.т.н., доц. </a:t>
            </a:r>
            <a:r>
              <a:rPr lang="ru-RU" dirty="0" err="1" smtClean="0"/>
              <a:t>А.В.Красов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emlema-zss-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00570"/>
            <a:ext cx="1787220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000660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/>
              <a:t>Набор API реализует стандарт </a:t>
            </a:r>
            <a:r>
              <a:rPr lang="ru-RU" sz="2000" dirty="0" err="1" smtClean="0"/>
              <a:t>Enhanced</a:t>
            </a:r>
            <a:r>
              <a:rPr lang="ru-RU" sz="2000" dirty="0" smtClean="0"/>
              <a:t> </a:t>
            </a:r>
            <a:r>
              <a:rPr lang="ru-RU" sz="2000" dirty="0" err="1" smtClean="0"/>
              <a:t>Disk</a:t>
            </a:r>
            <a:r>
              <a:rPr lang="ru-RU" sz="2000" dirty="0" smtClean="0"/>
              <a:t> </a:t>
            </a:r>
            <a:r>
              <a:rPr lang="ru-RU" sz="2000" dirty="0" err="1" smtClean="0"/>
              <a:t>Drive</a:t>
            </a:r>
            <a:r>
              <a:rPr lang="ru-RU" sz="2000" dirty="0" smtClean="0"/>
              <a:t> (EDD).</a:t>
            </a:r>
          </a:p>
          <a:p>
            <a:pPr marL="0" indent="357188">
              <a:buNone/>
            </a:pPr>
            <a:r>
              <a:rPr lang="ru-RU" sz="2000" dirty="0" smtClean="0"/>
              <a:t>EDD использует  адресацию в 64 бита, что позволяет использовать диски с размером примерно до 8-ми </a:t>
            </a:r>
            <a:r>
              <a:rPr lang="ru-RU" sz="2000" dirty="0" err="1" smtClean="0"/>
              <a:t>зеттабайт</a:t>
            </a:r>
            <a:r>
              <a:rPr lang="ru-RU" sz="2000" dirty="0" smtClean="0"/>
              <a:t>. </a:t>
            </a:r>
          </a:p>
          <a:p>
            <a:pPr marL="0" indent="357188">
              <a:buNone/>
            </a:pPr>
            <a:r>
              <a:rPr lang="ru-RU" sz="2000" dirty="0" smtClean="0"/>
              <a:t>Реальные потребности </a:t>
            </a:r>
          </a:p>
          <a:p>
            <a:pPr marL="0" indent="357188">
              <a:buNone/>
            </a:pPr>
            <a:r>
              <a:rPr lang="ru-RU" sz="2000" dirty="0" smtClean="0"/>
              <a:t>Адресация 28 бит (128 </a:t>
            </a:r>
            <a:r>
              <a:rPr lang="ru-RU" sz="2000" dirty="0" err="1" smtClean="0"/>
              <a:t>гбайт</a:t>
            </a:r>
            <a:r>
              <a:rPr lang="ru-RU" sz="2000" dirty="0" smtClean="0"/>
              <a:t>), а в настоящее время существует ограничение в 48 бит(128 петабайт).</a:t>
            </a:r>
            <a:br>
              <a:rPr lang="ru-RU" sz="2000" dirty="0" smtClean="0"/>
            </a:br>
            <a:r>
              <a:rPr lang="ru-RU" sz="2000" dirty="0" smtClean="0"/>
              <a:t>EDD предназначен для работы с устройствами в режиме адресации LBA.</a:t>
            </a:r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r>
              <a:rPr lang="ru-RU" sz="2000" dirty="0" smtClean="0"/>
              <a:t>Номера функций с 41</a:t>
            </a:r>
            <a:r>
              <a:rPr lang="en-US" sz="2000" dirty="0" smtClean="0"/>
              <a:t>h </a:t>
            </a:r>
            <a:r>
              <a:rPr lang="ru-RU" sz="2000" dirty="0" smtClean="0"/>
              <a:t>по 50</a:t>
            </a:r>
            <a:r>
              <a:rPr lang="en-US" sz="2000" dirty="0" smtClean="0"/>
              <a:t>h.</a:t>
            </a:r>
          </a:p>
          <a:p>
            <a:pPr marL="0" indent="357188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 проверить наличие данного расширения – функция 41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en-US" sz="2000" b="1" dirty="0" smtClean="0"/>
                <a:t>  </a:t>
              </a:r>
              <a:r>
                <a:rPr lang="ru-RU" sz="2000" b="1" dirty="0" smtClean="0"/>
                <a:t>Прерывание 13</a:t>
              </a:r>
              <a:r>
                <a:rPr lang="en-US" sz="2000" b="1" dirty="0" smtClean="0"/>
                <a:t>h (</a:t>
              </a:r>
              <a:r>
                <a:rPr lang="ru-RU" sz="2000" b="1" dirty="0" smtClean="0"/>
                <a:t>Расширенный функций)</a:t>
              </a:r>
              <a:endParaRPr lang="en-US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72098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Функции 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Ah – 4Dh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7188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Функции связанные с эмуляцией загрузки с диска, активации меню диска, установления загрузочного каталога.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14282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Прерывание 13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h (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функции загружаемых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CD)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714908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000" dirty="0" smtClean="0"/>
              <a:t>Этот сервис DOS предоставляет прямой доступ к любому сектору диска, доступному через DOS-BIOS или устанавливаемые драйверы устройств:  </a:t>
            </a:r>
          </a:p>
          <a:p>
            <a:r>
              <a:rPr lang="ru-RU" sz="2000" dirty="0" smtClean="0"/>
              <a:t>INT 25H читает секторы </a:t>
            </a:r>
          </a:p>
          <a:p>
            <a:r>
              <a:rPr lang="ru-RU" sz="2000" dirty="0" smtClean="0"/>
              <a:t>INT 26H записывает секторы 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14282" y="714356"/>
            <a:ext cx="8643998" cy="812396"/>
            <a:chOff x="1187450" y="1847850"/>
            <a:chExt cx="6769322" cy="812396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72157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Функции DOS - INT 25H/26H: Прямая дисковая операция чтения/записи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Вход </a:t>
            </a:r>
          </a:p>
          <a:p>
            <a:pPr>
              <a:buNone/>
            </a:pPr>
            <a:r>
              <a:rPr lang="ru-RU" sz="2000" dirty="0" smtClean="0"/>
              <a:t>AL = номер диска (0=A, 1=B, и т.д.) </a:t>
            </a:r>
          </a:p>
          <a:p>
            <a:pPr>
              <a:buNone/>
            </a:pPr>
            <a:r>
              <a:rPr lang="ru-RU" sz="2000" dirty="0" smtClean="0"/>
              <a:t>CX = счетчик считываемых или записываемых секторов </a:t>
            </a:r>
          </a:p>
          <a:p>
            <a:pPr>
              <a:buNone/>
            </a:pPr>
            <a:r>
              <a:rPr lang="ru-RU" sz="2000" dirty="0" smtClean="0"/>
              <a:t>DX = начальный сектор (логический номер сектора DOS) </a:t>
            </a:r>
          </a:p>
          <a:p>
            <a:pPr>
              <a:buNone/>
            </a:pPr>
            <a:r>
              <a:rPr lang="ru-RU" sz="2000" dirty="0" smtClean="0"/>
              <a:t>DS:BX = адрес данных (исходный или целевой буфер) </a:t>
            </a:r>
          </a:p>
          <a:p>
            <a:pPr>
              <a:buNone/>
            </a:pPr>
            <a:r>
              <a:rPr lang="ru-RU" sz="2000" b="1" dirty="0" smtClean="0"/>
              <a:t>Выход </a:t>
            </a:r>
          </a:p>
          <a:p>
            <a:pPr>
              <a:buNone/>
            </a:pPr>
            <a:r>
              <a:rPr lang="ru-RU" sz="2000" dirty="0" smtClean="0"/>
              <a:t>Выход </a:t>
            </a:r>
          </a:p>
          <a:p>
            <a:pPr>
              <a:buNone/>
            </a:pPr>
            <a:r>
              <a:rPr lang="ru-RU" sz="2000" dirty="0" smtClean="0"/>
              <a:t>AX = код ошибки, если взведен флаг переноса (CF=1)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14282" y="714356"/>
            <a:ext cx="8643998" cy="812396"/>
            <a:chOff x="1187450" y="1847850"/>
            <a:chExt cx="6769322" cy="812396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72157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Функции DOS - INT 25H/26H: Прямая дисковая операция чтения/записи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14282" y="714356"/>
            <a:ext cx="8643998" cy="812396"/>
            <a:chOff x="1187450" y="1847850"/>
            <a:chExt cx="6769322" cy="812396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72157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Функции DOS - INT 25H/26H: Прямая дисковая операция чтения/записи</a:t>
              </a:r>
              <a:endParaRPr lang="ru-RU" sz="2000" b="1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8016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mov</a:t>
            </a:r>
            <a:r>
              <a:rPr lang="ru-RU" sz="2000" dirty="0" smtClean="0"/>
              <a:t> </a:t>
            </a:r>
            <a:r>
              <a:rPr lang="ru-RU" sz="2000" dirty="0" err="1" smtClean="0"/>
              <a:t>ah</a:t>
            </a:r>
            <a:r>
              <a:rPr lang="ru-RU" sz="2000" dirty="0" smtClean="0"/>
              <a:t>, 2 		; Команда "Читать сектор"</a:t>
            </a:r>
          </a:p>
          <a:p>
            <a:pPr>
              <a:buNone/>
            </a:pPr>
            <a:r>
              <a:rPr lang="ru-RU" sz="2000" dirty="0" err="1" smtClean="0"/>
              <a:t>mov</a:t>
            </a:r>
            <a:r>
              <a:rPr lang="ru-RU" sz="2000" dirty="0" smtClean="0"/>
              <a:t> </a:t>
            </a:r>
            <a:r>
              <a:rPr lang="ru-RU" sz="2000" dirty="0" err="1" smtClean="0"/>
              <a:t>al</a:t>
            </a:r>
            <a:r>
              <a:rPr lang="ru-RU" sz="2000" dirty="0" smtClean="0"/>
              <a:t>, 1 		; Количество читаемых секторов равно 1</a:t>
            </a:r>
          </a:p>
          <a:p>
            <a:pPr>
              <a:buNone/>
            </a:pPr>
            <a:r>
              <a:rPr lang="ru-RU" sz="2000" dirty="0" err="1" smtClean="0"/>
              <a:t>mov</a:t>
            </a:r>
            <a:r>
              <a:rPr lang="ru-RU" sz="2000" dirty="0" smtClean="0"/>
              <a:t> </a:t>
            </a:r>
            <a:r>
              <a:rPr lang="ru-RU" sz="2000" dirty="0" err="1" smtClean="0"/>
              <a:t>ch</a:t>
            </a:r>
            <a:r>
              <a:rPr lang="ru-RU" sz="2000" dirty="0" smtClean="0"/>
              <a:t>, 0 		; Номер цилиндра равен 0; старшие биты числа</a:t>
            </a:r>
          </a:p>
          <a:p>
            <a:pPr>
              <a:buNone/>
            </a:pPr>
            <a:r>
              <a:rPr lang="ru-RU" sz="2000" dirty="0" smtClean="0"/>
              <a:t>				; могут размещаться в </a:t>
            </a:r>
            <a:r>
              <a:rPr lang="en-US" sz="2000" dirty="0" err="1" smtClean="0"/>
              <a:t>cl</a:t>
            </a:r>
            <a:endParaRPr lang="en-US" sz="2000" dirty="0" smtClean="0"/>
          </a:p>
          <a:p>
            <a:pPr>
              <a:buNone/>
            </a:pPr>
            <a:r>
              <a:rPr lang="ru-RU" sz="2000" dirty="0" err="1" smtClean="0"/>
              <a:t>mov</a:t>
            </a:r>
            <a:r>
              <a:rPr lang="ru-RU" sz="2000" dirty="0" smtClean="0"/>
              <a:t> </a:t>
            </a:r>
            <a:r>
              <a:rPr lang="ru-RU" sz="2000" dirty="0" err="1" smtClean="0"/>
              <a:t>cl</a:t>
            </a:r>
            <a:r>
              <a:rPr lang="ru-RU" sz="2000" dirty="0" smtClean="0"/>
              <a:t>, 1 		; Номер читаемого сектора равен 1</a:t>
            </a:r>
          </a:p>
          <a:p>
            <a:pPr>
              <a:buNone/>
            </a:pPr>
            <a:r>
              <a:rPr lang="ru-RU" sz="2000" dirty="0" err="1" smtClean="0"/>
              <a:t>mov</a:t>
            </a:r>
            <a:r>
              <a:rPr lang="ru-RU" sz="2000" dirty="0" smtClean="0"/>
              <a:t> </a:t>
            </a:r>
            <a:r>
              <a:rPr lang="ru-RU" sz="2000" dirty="0" err="1" smtClean="0"/>
              <a:t>dh</a:t>
            </a:r>
            <a:r>
              <a:rPr lang="ru-RU" sz="2000" dirty="0" smtClean="0"/>
              <a:t>, 0 		; Номер головки равен 0</a:t>
            </a:r>
          </a:p>
          <a:p>
            <a:pPr>
              <a:buNone/>
            </a:pPr>
            <a:r>
              <a:rPr lang="ru-RU" sz="2000" dirty="0" err="1" smtClean="0"/>
              <a:t>mov</a:t>
            </a:r>
            <a:r>
              <a:rPr lang="ru-RU" sz="2000" dirty="0" smtClean="0"/>
              <a:t> </a:t>
            </a:r>
            <a:r>
              <a:rPr lang="ru-RU" sz="2000" dirty="0" err="1" smtClean="0"/>
              <a:t>dl</a:t>
            </a:r>
            <a:r>
              <a:rPr lang="ru-RU" sz="2000" dirty="0" smtClean="0"/>
              <a:t>, 80h 		; </a:t>
            </a:r>
            <a:r>
              <a:rPr lang="ru-RU" sz="2000" dirty="0" err="1" smtClean="0"/>
              <a:t>80h</a:t>
            </a:r>
            <a:r>
              <a:rPr lang="ru-RU" sz="2000" dirty="0" smtClean="0"/>
              <a:t> – код винчестера, 0 и 1 – дискет A: и B:</a:t>
            </a:r>
          </a:p>
          <a:p>
            <a:pPr>
              <a:buNone/>
            </a:pPr>
            <a:r>
              <a:rPr lang="en-US" sz="2000" dirty="0" err="1" smtClean="0"/>
              <a:t>mov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, SEG Buffer </a:t>
            </a:r>
            <a:r>
              <a:rPr lang="ru-RU" sz="2000" dirty="0" smtClean="0"/>
              <a:t>	</a:t>
            </a:r>
            <a:r>
              <a:rPr lang="en-US" sz="2000" dirty="0" smtClean="0"/>
              <a:t>; </a:t>
            </a:r>
            <a:r>
              <a:rPr lang="ru-RU" sz="2000" dirty="0" smtClean="0"/>
              <a:t>Сегмент буфера данных</a:t>
            </a:r>
          </a:p>
          <a:p>
            <a:pPr>
              <a:buNone/>
            </a:pPr>
            <a:r>
              <a:rPr lang="ru-RU" sz="2000" dirty="0" err="1" smtClean="0"/>
              <a:t>mov</a:t>
            </a:r>
            <a:r>
              <a:rPr lang="ru-RU" sz="2000" dirty="0" smtClean="0"/>
              <a:t> </a:t>
            </a:r>
            <a:r>
              <a:rPr lang="ru-RU" sz="2000" dirty="0" err="1" smtClean="0"/>
              <a:t>bx</a:t>
            </a:r>
            <a:r>
              <a:rPr lang="ru-RU" sz="2000" dirty="0" smtClean="0"/>
              <a:t>, OFFSET </a:t>
            </a:r>
            <a:r>
              <a:rPr lang="ru-RU" sz="2000" dirty="0" err="1" smtClean="0"/>
              <a:t>Buffer</a:t>
            </a:r>
            <a:r>
              <a:rPr lang="ru-RU" sz="2000" dirty="0" smtClean="0"/>
              <a:t> 	; Смещение буфера данных</a:t>
            </a:r>
          </a:p>
          <a:p>
            <a:pPr>
              <a:buNone/>
            </a:pPr>
            <a:r>
              <a:rPr lang="ru-RU" sz="2000" dirty="0" err="1" smtClean="0"/>
              <a:t>int</a:t>
            </a:r>
            <a:r>
              <a:rPr lang="ru-RU" sz="2000" dirty="0" smtClean="0"/>
              <a:t> 13h 			; выполнение операции чтения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14282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Примеры работы с основным функциями в ассемблере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cmd</a:t>
            </a:r>
            <a:r>
              <a:rPr lang="ru-RU" sz="2000" dirty="0" smtClean="0"/>
              <a:t> = 2; 	// Команда "Читать сектор"</a:t>
            </a:r>
          </a:p>
          <a:p>
            <a:pPr>
              <a:buNone/>
            </a:pPr>
            <a:r>
              <a:rPr lang="ru-RU" sz="2000" dirty="0" smtClean="0"/>
              <a:t>nsecs=1; 	// Количество читаемых секторов равно 1</a:t>
            </a:r>
          </a:p>
          <a:p>
            <a:pPr>
              <a:buNone/>
            </a:pPr>
            <a:r>
              <a:rPr lang="ru-RU" sz="2000" dirty="0" smtClean="0"/>
              <a:t>track=0; 	// Номер цилиндра равен 0</a:t>
            </a:r>
          </a:p>
          <a:p>
            <a:pPr>
              <a:buNone/>
            </a:pPr>
            <a:r>
              <a:rPr lang="ru-RU" sz="2000" dirty="0" smtClean="0"/>
              <a:t>sector=1; 	// Номер читаемого сектора равен 1</a:t>
            </a:r>
          </a:p>
          <a:p>
            <a:pPr>
              <a:buNone/>
            </a:pPr>
            <a:r>
              <a:rPr lang="ru-RU" sz="2000" dirty="0" err="1" smtClean="0"/>
              <a:t>head</a:t>
            </a:r>
            <a:r>
              <a:rPr lang="ru-RU" sz="2000" dirty="0" smtClean="0"/>
              <a:t> = 0; 	// Номер головки равен 0</a:t>
            </a:r>
          </a:p>
          <a:p>
            <a:pPr>
              <a:buNone/>
            </a:pPr>
            <a:r>
              <a:rPr lang="ru-RU" sz="2000" dirty="0" err="1" smtClean="0"/>
              <a:t>drive</a:t>
            </a:r>
            <a:r>
              <a:rPr lang="ru-RU" sz="2000" dirty="0" smtClean="0"/>
              <a:t> = 0x80; 	// 80h – код первого винчестера; коды 0 и 1</a:t>
            </a:r>
          </a:p>
          <a:p>
            <a:pPr>
              <a:buNone/>
            </a:pPr>
            <a:r>
              <a:rPr lang="ru-RU" sz="2000" dirty="0" smtClean="0"/>
              <a:t>			// </a:t>
            </a:r>
            <a:r>
              <a:rPr lang="ru-RU" sz="2000" dirty="0" err="1" smtClean="0"/>
              <a:t>cоответствуют</a:t>
            </a:r>
            <a:r>
              <a:rPr lang="ru-RU" sz="2000" dirty="0" smtClean="0"/>
              <a:t> дисководам A: и B:</a:t>
            </a:r>
          </a:p>
          <a:p>
            <a:pPr>
              <a:buNone/>
            </a:pPr>
            <a:r>
              <a:rPr lang="en-US" sz="2000" dirty="0" smtClean="0"/>
              <a:t>result=</a:t>
            </a:r>
            <a:r>
              <a:rPr lang="en-US" sz="2000" dirty="0" err="1" smtClean="0"/>
              <a:t>biosdisk</a:t>
            </a:r>
            <a:r>
              <a:rPr lang="en-US" sz="2000" dirty="0" smtClean="0"/>
              <a:t>(</a:t>
            </a:r>
            <a:r>
              <a:rPr lang="en-US" sz="2000" dirty="0" err="1" smtClean="0"/>
              <a:t>cmd</a:t>
            </a:r>
            <a:r>
              <a:rPr lang="en-US" sz="2000" dirty="0" smtClean="0"/>
              <a:t>, </a:t>
            </a:r>
            <a:r>
              <a:rPr lang="en-US" sz="2000" dirty="0" err="1" smtClean="0"/>
              <a:t>drive,head,track,sector,nsecs,buf</a:t>
            </a:r>
            <a:r>
              <a:rPr lang="en-US" sz="2000" dirty="0" smtClean="0"/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14282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Примеры работы с основным функциями в С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000" dirty="0" smtClean="0"/>
              <a:t>#define WIN32_DIOC_DOS_INT13 4</a:t>
            </a:r>
          </a:p>
          <a:p>
            <a:pPr>
              <a:buNone/>
            </a:pPr>
            <a:r>
              <a:rPr lang="en-US" sz="2000" dirty="0" err="1" smtClean="0"/>
              <a:t>typedef</a:t>
            </a:r>
            <a:r>
              <a:rPr lang="en-US" sz="2000" dirty="0" smtClean="0"/>
              <a:t> </a:t>
            </a:r>
            <a:r>
              <a:rPr lang="en-US" sz="2000" dirty="0" err="1" smtClean="0"/>
              <a:t>struct</a:t>
            </a:r>
            <a:r>
              <a:rPr lang="en-US" sz="2000" dirty="0" smtClean="0"/>
              <a:t> </a:t>
            </a:r>
            <a:r>
              <a:rPr lang="en-US" sz="2000" dirty="0" err="1" smtClean="0"/>
              <a:t>DIOCRegs</a:t>
            </a:r>
            <a:r>
              <a:rPr lang="en-US" sz="2000" dirty="0" smtClean="0"/>
              <a:t> {</a:t>
            </a:r>
          </a:p>
          <a:p>
            <a:pPr>
              <a:buNone/>
            </a:pPr>
            <a:r>
              <a:rPr lang="en-US" sz="2000" dirty="0" smtClean="0"/>
              <a:t>DWORD </a:t>
            </a:r>
            <a:r>
              <a:rPr lang="en-US" sz="2000" dirty="0" err="1" smtClean="0"/>
              <a:t>reg_EBX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DWORD </a:t>
            </a:r>
            <a:r>
              <a:rPr lang="en-US" sz="2000" dirty="0" err="1" smtClean="0"/>
              <a:t>reg_EDX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DWORD </a:t>
            </a:r>
            <a:r>
              <a:rPr lang="en-US" sz="2000" dirty="0" err="1" smtClean="0"/>
              <a:t>reg_ECX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DWORD </a:t>
            </a:r>
            <a:r>
              <a:rPr lang="en-US" sz="2000" dirty="0" err="1" smtClean="0"/>
              <a:t>reg_EAX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DWORD </a:t>
            </a:r>
            <a:r>
              <a:rPr lang="en-US" sz="2000" dirty="0" err="1" smtClean="0"/>
              <a:t>reg_EDI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DWORD </a:t>
            </a:r>
            <a:r>
              <a:rPr lang="en-US" sz="2000" dirty="0" err="1" smtClean="0"/>
              <a:t>reg_ESI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DWORD </a:t>
            </a:r>
            <a:r>
              <a:rPr lang="en-US" sz="2000" dirty="0" err="1" smtClean="0"/>
              <a:t>reg_Flags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} DIOC_REGISTERS, *PDIOC_REGISTERS;</a:t>
            </a:r>
          </a:p>
          <a:p>
            <a:pPr>
              <a:buNone/>
            </a:pPr>
            <a:r>
              <a:rPr lang="en-US" sz="2000" dirty="0" smtClean="0"/>
              <a:t>DIOC_REGISTERS r;</a:t>
            </a:r>
          </a:p>
          <a:p>
            <a:pPr>
              <a:buNone/>
            </a:pPr>
            <a:r>
              <a:rPr lang="ru-RU" sz="2000" dirty="0" smtClean="0"/>
              <a:t>...</a:t>
            </a:r>
          </a:p>
          <a:p>
            <a:pPr>
              <a:buNone/>
            </a:pPr>
            <a:r>
              <a:rPr lang="en-US" sz="2000" dirty="0" smtClean="0"/>
              <a:t>HANDLE h = </a:t>
            </a:r>
            <a:r>
              <a:rPr lang="en-US" sz="2000" dirty="0" err="1" smtClean="0"/>
              <a:t>CreateFile</a:t>
            </a:r>
            <a:r>
              <a:rPr lang="en-US" sz="2000" dirty="0" smtClean="0"/>
              <a:t>("\\\\.\\vwin32", 0, 0,</a:t>
            </a:r>
            <a:r>
              <a:rPr lang="ru-RU" sz="2000" dirty="0" smtClean="0"/>
              <a:t> </a:t>
            </a:r>
            <a:r>
              <a:rPr lang="en-US" sz="2000" dirty="0" smtClean="0"/>
              <a:t>NULL, 0, FILE_FLAG_DELETE_ON_CLOSE,NULL);</a:t>
            </a:r>
          </a:p>
          <a:p>
            <a:pPr>
              <a:buNone/>
            </a:pPr>
            <a:r>
              <a:rPr lang="en-US" sz="2000" dirty="0" err="1" smtClean="0"/>
              <a:t>r.reg_EAX</a:t>
            </a:r>
            <a:r>
              <a:rPr lang="en-US" sz="2000" dirty="0" smtClean="0"/>
              <a:t>=0x201;</a:t>
            </a:r>
          </a:p>
          <a:p>
            <a:pPr>
              <a:buNone/>
            </a:pPr>
            <a:r>
              <a:rPr lang="en-US" sz="2000" dirty="0" err="1" smtClean="0"/>
              <a:t>r.reg_EBX</a:t>
            </a:r>
            <a:r>
              <a:rPr lang="en-US" sz="2000" dirty="0" smtClean="0"/>
              <a:t>=(DWORD) &amp;</a:t>
            </a:r>
            <a:r>
              <a:rPr lang="en-US" sz="2000" dirty="0" err="1" smtClean="0"/>
              <a:t>Buf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err="1" smtClean="0"/>
              <a:t>r.reg_ECX</a:t>
            </a:r>
            <a:r>
              <a:rPr lang="en-US" sz="2000" dirty="0" smtClean="0"/>
              <a:t>=0x0001;</a:t>
            </a:r>
          </a:p>
          <a:p>
            <a:pPr>
              <a:buNone/>
            </a:pPr>
            <a:r>
              <a:rPr lang="en-US" sz="2000" dirty="0" err="1" smtClean="0"/>
              <a:t>r.reg_EDX</a:t>
            </a:r>
            <a:r>
              <a:rPr lang="en-US" sz="2000" dirty="0" smtClean="0"/>
              <a:t>=0;</a:t>
            </a:r>
          </a:p>
          <a:p>
            <a:pPr>
              <a:buNone/>
            </a:pPr>
            <a:r>
              <a:rPr lang="en-US" sz="2000" dirty="0" err="1" smtClean="0"/>
              <a:t>DeviceIoControl</a:t>
            </a:r>
            <a:r>
              <a:rPr lang="en-US" sz="2000" dirty="0" smtClean="0"/>
              <a:t>(h, WIN32_DIOC_DOS_INT13, &amp;r,</a:t>
            </a:r>
          </a:p>
          <a:p>
            <a:pPr>
              <a:buNone/>
            </a:pPr>
            <a:r>
              <a:rPr lang="pt-BR" sz="2000" dirty="0" smtClean="0"/>
              <a:t>sizeof(r), &amp;r, sizeof(r), &amp;n, 0);</a:t>
            </a:r>
          </a:p>
          <a:p>
            <a:pPr>
              <a:buNone/>
            </a:pPr>
            <a:r>
              <a:rPr lang="ru-RU" sz="2000" dirty="0" smtClean="0"/>
              <a:t>. .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/>
                <a:t>прочитать сектор дискового устройства в </a:t>
              </a:r>
              <a:r>
                <a:rPr lang="ru-RU" sz="2000" dirty="0" err="1" smtClean="0"/>
                <a:t>Windows</a:t>
              </a:r>
              <a:r>
                <a:rPr lang="ru-RU" sz="2000" dirty="0" smtClean="0"/>
                <a:t> 9X: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BYTE </a:t>
            </a:r>
            <a:r>
              <a:rPr lang="en-US" sz="2000" dirty="0" err="1" smtClean="0"/>
              <a:t>mbr</a:t>
            </a:r>
            <a:r>
              <a:rPr lang="en-US" sz="2000" dirty="0" smtClean="0"/>
              <a:t>[512]; DWORD </a:t>
            </a:r>
            <a:r>
              <a:rPr lang="en-US" sz="2000" dirty="0" err="1" smtClean="0"/>
              <a:t>dwRead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...</a:t>
            </a:r>
            <a:endParaRPr lang="ru-RU" sz="2000" b="1" dirty="0" smtClean="0"/>
          </a:p>
          <a:p>
            <a:pPr>
              <a:buNone/>
            </a:pPr>
            <a:r>
              <a:rPr lang="en-US" sz="2000" dirty="0" smtClean="0"/>
              <a:t>HANDLE </a:t>
            </a:r>
            <a:r>
              <a:rPr lang="en-US" sz="2000" dirty="0" err="1" smtClean="0"/>
              <a:t>hDisk</a:t>
            </a:r>
            <a:r>
              <a:rPr lang="en-US" sz="2000" dirty="0" smtClean="0"/>
              <a:t> = </a:t>
            </a:r>
            <a:r>
              <a:rPr lang="en-US" sz="2000" dirty="0" err="1" smtClean="0"/>
              <a:t>CreateFile</a:t>
            </a:r>
            <a:r>
              <a:rPr lang="en-US" sz="2000" dirty="0" smtClean="0"/>
              <a:t>("\\\\.\\PhysicalDrive0", GENERIC_READ,</a:t>
            </a:r>
          </a:p>
          <a:p>
            <a:pPr>
              <a:buNone/>
            </a:pPr>
            <a:r>
              <a:rPr lang="en-US" sz="2000" dirty="0" smtClean="0"/>
              <a:t>FILE_SHARE_READ, NULL, OPEN_EXISTING, 0, NULL);</a:t>
            </a:r>
          </a:p>
          <a:p>
            <a:pPr>
              <a:buNone/>
            </a:pPr>
            <a:r>
              <a:rPr lang="en-US" sz="2000" dirty="0" err="1" smtClean="0"/>
              <a:t>ReadFile</a:t>
            </a:r>
            <a:r>
              <a:rPr lang="en-US" sz="2000" dirty="0" smtClean="0"/>
              <a:t>(</a:t>
            </a:r>
            <a:r>
              <a:rPr lang="en-US" sz="2000" dirty="0" err="1" smtClean="0"/>
              <a:t>hDisk</a:t>
            </a:r>
            <a:r>
              <a:rPr lang="en-US" sz="2000" dirty="0" smtClean="0"/>
              <a:t>, &amp;</a:t>
            </a:r>
            <a:r>
              <a:rPr lang="en-US" sz="2000" dirty="0" err="1" smtClean="0"/>
              <a:t>mbr</a:t>
            </a:r>
            <a:r>
              <a:rPr lang="en-US" sz="2000" dirty="0" smtClean="0"/>
              <a:t>, 512, &amp;</a:t>
            </a:r>
            <a:r>
              <a:rPr lang="en-US" sz="2000" dirty="0" err="1" smtClean="0"/>
              <a:t>dwRead</a:t>
            </a:r>
            <a:r>
              <a:rPr lang="en-US" sz="2000" dirty="0" smtClean="0"/>
              <a:t>, NULL);</a:t>
            </a:r>
          </a:p>
          <a:p>
            <a:pPr>
              <a:buNone/>
            </a:pPr>
            <a:r>
              <a:rPr lang="ru-RU" sz="2000" dirty="0" smtClean="0"/>
              <a:t>...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85794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smtClean="0"/>
                <a:t>Windows-</a:t>
              </a:r>
              <a:r>
                <a:rPr lang="ru-RU" sz="2000" dirty="0" smtClean="0"/>
                <a:t>семействах </a:t>
              </a:r>
              <a:r>
                <a:rPr lang="en-US" sz="2000" dirty="0" smtClean="0"/>
                <a:t>NT: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f; unsigned char </a:t>
            </a:r>
            <a:r>
              <a:rPr lang="en-US" sz="2000" dirty="0" err="1" smtClean="0"/>
              <a:t>buf</a:t>
            </a:r>
            <a:r>
              <a:rPr lang="en-US" sz="2000" dirty="0" smtClean="0"/>
              <a:t>[512];</a:t>
            </a:r>
          </a:p>
          <a:p>
            <a:pPr>
              <a:buNone/>
            </a:pPr>
            <a:r>
              <a:rPr lang="en-US" sz="2000" dirty="0" smtClean="0"/>
              <a:t>f=open("/dev/</a:t>
            </a:r>
            <a:r>
              <a:rPr lang="en-US" sz="2000" dirty="0" err="1" smtClean="0"/>
              <a:t>hda</a:t>
            </a:r>
            <a:r>
              <a:rPr lang="en-US" sz="2000" dirty="0" smtClean="0"/>
              <a:t>", O_RDONLY);</a:t>
            </a:r>
          </a:p>
          <a:p>
            <a:pPr>
              <a:buNone/>
            </a:pPr>
            <a:r>
              <a:rPr lang="en-US" sz="2000" dirty="0" smtClean="0"/>
              <a:t>read(f, </a:t>
            </a:r>
            <a:r>
              <a:rPr lang="en-US" sz="2000" dirty="0" err="1" smtClean="0"/>
              <a:t>buf</a:t>
            </a:r>
            <a:r>
              <a:rPr lang="en-US" sz="2000" dirty="0" smtClean="0"/>
              <a:t>, 512);</a:t>
            </a:r>
          </a:p>
          <a:p>
            <a:pPr>
              <a:buNone/>
            </a:pPr>
            <a:r>
              <a:rPr lang="ru-RU" sz="2000" dirty="0" smtClean="0"/>
              <a:t>. .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14282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smtClean="0"/>
                <a:t>Unix-</a:t>
              </a:r>
              <a:r>
                <a:rPr lang="ru-RU" sz="2000" dirty="0" smtClean="0"/>
                <a:t>подобных операционных систем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000" b="1" dirty="0" smtClean="0"/>
                <a:t>Классификация компьютерных вирусов </a:t>
              </a:r>
              <a:endParaRPr lang="ru-RU" sz="2000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645500" cy="329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72098"/>
          </a:xfrm>
        </p:spPr>
        <p:txBody>
          <a:bodyPr>
            <a:normAutofit/>
          </a:bodyPr>
          <a:lstStyle/>
          <a:p>
            <a:pPr marL="0" indent="357188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Аппаратный сброс всех устройств ПК;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Управление передается на программу </a:t>
            </a:r>
            <a:r>
              <a:rPr lang="en-US" sz="2000" dirty="0" smtClean="0"/>
              <a:t>POST</a:t>
            </a:r>
            <a:r>
              <a:rPr lang="ru-RU" sz="2000" dirty="0" smtClean="0"/>
              <a:t> (</a:t>
            </a:r>
            <a:r>
              <a:rPr lang="en-US" sz="2000" dirty="0" smtClean="0"/>
              <a:t>BIOS)</a:t>
            </a:r>
            <a:r>
              <a:rPr lang="ru-RU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Программа </a:t>
            </a:r>
            <a:r>
              <a:rPr lang="en-US" sz="2000" dirty="0" smtClean="0"/>
              <a:t>POST</a:t>
            </a:r>
            <a:r>
              <a:rPr lang="ru-RU" sz="2000" dirty="0" smtClean="0"/>
              <a:t>: тестирование оборудования, инициализация, поиск устройства для загрузки;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прочитать </a:t>
            </a:r>
            <a:r>
              <a:rPr lang="en-US" sz="2000" dirty="0" smtClean="0"/>
              <a:t>boot- </a:t>
            </a:r>
            <a:r>
              <a:rPr lang="ru-RU" sz="2000" dirty="0" smtClean="0"/>
              <a:t>сектор {0,0,1}, загрузить его содержимое в ОЗУ по жестко фиксированному адресу 0:7C00h и передать туда управление. </a:t>
            </a:r>
          </a:p>
          <a:p>
            <a:pPr marL="457200" indent="-457200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дискеты – запуск программы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boot-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сектора;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винчестера: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i="1" dirty="0" smtClean="0"/>
              <a:t>лавная загрузочную запись – </a:t>
            </a:r>
            <a:r>
              <a:rPr lang="en-US" sz="2000" i="1" dirty="0" smtClean="0"/>
              <a:t>MBR (Master Boot Record)</a:t>
            </a:r>
            <a:r>
              <a:rPr lang="ru-RU" sz="2000" i="1" dirty="0" smtClean="0"/>
              <a:t> - внесистемный загрузчик, </a:t>
            </a:r>
            <a:r>
              <a:rPr lang="en-US" sz="2000" dirty="0" smtClean="0"/>
              <a:t>Partition Table</a:t>
            </a:r>
            <a:r>
              <a:rPr lang="ru-RU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boot-</a:t>
            </a:r>
            <a:r>
              <a:rPr lang="ru-RU" sz="1800" dirty="0" smtClean="0"/>
              <a:t>сектор конкретной операционной системы.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14282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Процедура загрузки ПК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14282" y="785794"/>
            <a:ext cx="8643998" cy="561413"/>
            <a:chOff x="1187450" y="1847850"/>
            <a:chExt cx="6769322" cy="561413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Структура </a:t>
              </a:r>
              <a:r>
                <a:rPr lang="en-US" sz="2400" dirty="0" smtClean="0"/>
                <a:t>Boot-</a:t>
              </a:r>
              <a:r>
                <a:rPr lang="ru-RU" sz="2400" dirty="0" smtClean="0"/>
                <a:t>сектора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5"/>
            <a:ext cx="9144000" cy="30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12776"/>
            <a:ext cx="8715436" cy="5088058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56932" y="692696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загрузочные вирусы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4" y="1412776"/>
            <a:ext cx="7380312" cy="18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56" y="3933056"/>
            <a:ext cx="6649035" cy="202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84784"/>
            <a:ext cx="8715436" cy="5016050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два «сценария» активации вируса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вирус находился в одном из загрузочных секторов винчестера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вирус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находился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загрузочном секторе дискеты.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Вирус берет на себя управление прерыванием 13h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40h.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Загрузочный вирус стартует после программы POST, но до операционной системы.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встречающийся прием – уменьшение объема доступной оперативной памяти – значение ячейки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0:413h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 приводит к образованию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якобы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несуществующего» фрагмента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оперативной памяти (кратный 1024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байтам).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27208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Заражение загрузочными вирусами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228" y="1340768"/>
            <a:ext cx="8715436" cy="516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Последствия деструктивных функций или вывод информационных сообщений;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объема базовой памяти (Скорее всего не будет работать под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Изменение положения характерных признаков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загрузочных секторов (программа загрузки имеет ряд стандартных сообщений);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27208" y="692696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Признаки работы загрузочного вируса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12776"/>
            <a:ext cx="8715436" cy="5088058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Известен с начала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90-х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годов;</a:t>
            </a:r>
          </a:p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 забыт (в виду безобидности), по этому встречается до сих пор;</a:t>
            </a:r>
          </a:p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Деструктивные функции – блокирование работы старого антивируса (уже ни кто его не использует).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179512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51520" y="692696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9" y="1916832"/>
            <a:ext cx="8715375" cy="293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8" y="1827185"/>
            <a:ext cx="8316416" cy="387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1" y="1628800"/>
            <a:ext cx="82107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2" y="1844824"/>
            <a:ext cx="8598768" cy="39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1" y="2132856"/>
            <a:ext cx="8668942" cy="256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85778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 smtClean="0"/>
              <a:t>Вредоносные программы, заражающие эти программные компоненты, известны с 1986 г. – они называются </a:t>
            </a:r>
            <a:r>
              <a:rPr lang="ru-RU" sz="2000" i="1" dirty="0" smtClean="0"/>
              <a:t>загрузочными или boot-вирусами. Вирусы были распространены в </a:t>
            </a:r>
            <a:r>
              <a:rPr lang="ru-RU" sz="2000" dirty="0" smtClean="0"/>
              <a:t>1980–1990-х годов, но в настоящее время встречаются крайне редко (как побочное </a:t>
            </a:r>
            <a:r>
              <a:rPr lang="ru-RU" sz="2000" dirty="0" err="1" smtClean="0"/>
              <a:t>свойдство</a:t>
            </a:r>
            <a:r>
              <a:rPr lang="ru-RU" sz="2000" dirty="0" smtClean="0"/>
              <a:t> файловых вирусов).</a:t>
            </a:r>
          </a:p>
          <a:p>
            <a:pPr marL="0"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Дальнейшее развитие - </a:t>
            </a:r>
            <a:r>
              <a:rPr lang="ru-RU" sz="2000" dirty="0" smtClean="0"/>
              <a:t>«</a:t>
            </a:r>
            <a:r>
              <a:rPr lang="ru-RU" sz="2000" i="1" dirty="0" err="1" smtClean="0"/>
              <a:t>буткиты</a:t>
            </a:r>
            <a:r>
              <a:rPr lang="ru-RU" sz="2000" i="1" dirty="0" smtClean="0"/>
              <a:t>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100010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Загрузочные вирусы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2" y="1556792"/>
            <a:ext cx="81159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2" y="1628800"/>
            <a:ext cx="822580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8" y="1628800"/>
            <a:ext cx="8293199" cy="282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95506" cy="348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5" y="1412776"/>
            <a:ext cx="7423033" cy="421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67034"/>
            <a:ext cx="5506300" cy="126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02428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6" y="5856008"/>
            <a:ext cx="4518888" cy="2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2" y="1484784"/>
            <a:ext cx="767075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626179" cy="380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0" y="1628800"/>
            <a:ext cx="800196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8" y="1412776"/>
            <a:ext cx="845388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643470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Устройство жесткого диска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5362" name="Picture 2" descr="http://compolife.ru/interesno_kartinki/ustrojstvo_pk/HDD/03_zhestkij-disk-%28hdd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4708860" cy="3071834"/>
          </a:xfrm>
          <a:prstGeom prst="rect">
            <a:avLst/>
          </a:prstGeom>
          <a:noFill/>
        </p:spPr>
      </p:pic>
      <p:pic>
        <p:nvPicPr>
          <p:cNvPr id="15366" name="Picture 6" descr="http://baumanki.net/uploads/lectures/informatika-i-programmirovanie/lekcii-po-operacionnym-sistemam/files/1-6.1.-fizicheskaya-organizaciya-zhestkogo-disk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0980" y="1643050"/>
            <a:ext cx="4293020" cy="2786082"/>
          </a:xfrm>
          <a:prstGeom prst="rect">
            <a:avLst/>
          </a:prstGeom>
          <a:noFill/>
        </p:spPr>
      </p:pic>
      <p:pic>
        <p:nvPicPr>
          <p:cNvPr id="15368" name="Picture 8" descr="http://gua.convdocs.org/tw_files2/urls_2/274/d-273174/7z-docs/1_html_m40c350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695714"/>
            <a:ext cx="4214842" cy="216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924031" cy="132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9" y="2876959"/>
            <a:ext cx="7243225" cy="121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54" y="1772816"/>
            <a:ext cx="7706024" cy="33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07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324936"/>
            <a:ext cx="6997509" cy="469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97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944042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64704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Stoned.AntiEXE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3" y="1628800"/>
            <a:ext cx="7909125" cy="316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97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40768"/>
            <a:ext cx="8715436" cy="516006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обнаружить код вируса в оперативной памяти компьютера и однозначно идентифицировать 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обезвредить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stealth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-механизм вируса, после чего мы получим возможность напрямую читать дисковые сектора без боязни, что их содержимое будет подменено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обезвредить процедуру заражения, восстановив прежнее значение вектора прерывания 13h, после чего мы получим возможность напрямую писать дисковые сектора без боязни, что их содержимое будет замещено кодом вируса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обнаружить в загрузочных секторах винчестера и дискет вирусный код и также однозначно идентифицировать его как код вируса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Stoned.AntiEXE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разыскать по смещениям оригинальное содержимое загрузочных секторов на винчестере и дискетах и записать их на их «законное» место (впрочем, и на дискете, и на винчестере оригинал хранится в {0,0,D}).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27208" y="620688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Разработка антивируса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dirty="0" smtClean="0"/>
                <a:t>Зашифрованные вирусы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26760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85926"/>
            <a:ext cx="45624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Вирусы, не сохраняющие </a:t>
            </a:r>
            <a:r>
              <a:rPr lang="ru-RU" sz="2000" b="1" dirty="0" smtClean="0"/>
              <a:t>оригинальных</a:t>
            </a:r>
            <a:r>
              <a:rPr lang="en-US" sz="2000" b="1" dirty="0" smtClean="0"/>
              <a:t> </a:t>
            </a:r>
            <a:r>
              <a:rPr lang="ru-RU" sz="2000" b="1" dirty="0" smtClean="0"/>
              <a:t>загрузчиков</a:t>
            </a:r>
            <a:endParaRPr lang="en-US" sz="2000" b="1" dirty="0" smtClean="0"/>
          </a:p>
          <a:p>
            <a:r>
              <a:rPr lang="ru-RU" sz="2000" b="1" dirty="0" smtClean="0"/>
              <a:t>Механизмы противодействия </a:t>
            </a:r>
            <a:r>
              <a:rPr lang="ru-RU" sz="2000" b="1" dirty="0" smtClean="0"/>
              <a:t>удалению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вирусов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Редко встречающиеся особенности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 42% содержат откровенно деструктивные, направленные </a:t>
            </a:r>
            <a:r>
              <a:rPr lang="ru-RU" sz="2000" dirty="0" smtClean="0"/>
              <a:t>на</a:t>
            </a:r>
            <a:r>
              <a:rPr lang="en-US" sz="2000" dirty="0" smtClean="0"/>
              <a:t> </a:t>
            </a:r>
            <a:r>
              <a:rPr lang="ru-RU" sz="2000" dirty="0" smtClean="0"/>
              <a:t>уничтожение </a:t>
            </a:r>
            <a:r>
              <a:rPr lang="ru-RU" sz="2000" dirty="0" smtClean="0"/>
              <a:t>и блокирование информации процедуры;</a:t>
            </a:r>
          </a:p>
          <a:p>
            <a:r>
              <a:rPr lang="ru-RU" sz="2000" dirty="0" smtClean="0"/>
              <a:t> 40% демонстрируют на экране видеоэффекты, то есть </a:t>
            </a:r>
            <a:r>
              <a:rPr lang="ru-RU" sz="2000" dirty="0" smtClean="0"/>
              <a:t>изображают </a:t>
            </a:r>
            <a:r>
              <a:rPr lang="ru-RU" sz="2000" dirty="0" smtClean="0"/>
              <a:t>надписи и картинки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r>
              <a:rPr lang="ru-RU" sz="2000" dirty="0" smtClean="0"/>
              <a:t>8% изменяют системную информацию, пытаясь </a:t>
            </a:r>
            <a:r>
              <a:rPr lang="ru-RU" sz="2000" dirty="0" smtClean="0"/>
              <a:t>предотвратить</a:t>
            </a:r>
            <a:r>
              <a:rPr lang="en-US" sz="2000" dirty="0" smtClean="0"/>
              <a:t> </a:t>
            </a:r>
            <a:r>
              <a:rPr lang="ru-RU" sz="2000" dirty="0" smtClean="0"/>
              <a:t>свое </a:t>
            </a:r>
            <a:r>
              <a:rPr lang="ru-RU" sz="2000" dirty="0" smtClean="0"/>
              <a:t>обнаружение и удаление;</a:t>
            </a:r>
          </a:p>
          <a:p>
            <a:r>
              <a:rPr lang="ru-RU" sz="2000" dirty="0" smtClean="0"/>
              <a:t> 6% содержат ошибки, способные помешать нормальной </a:t>
            </a:r>
            <a:r>
              <a:rPr lang="ru-RU" sz="2000" dirty="0" smtClean="0"/>
              <a:t>работе</a:t>
            </a:r>
            <a:r>
              <a:rPr lang="en-US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smtClean="0"/>
              <a:t>компьютере;</a:t>
            </a:r>
          </a:p>
          <a:p>
            <a:r>
              <a:rPr lang="ru-RU" sz="2000" dirty="0" smtClean="0"/>
              <a:t> 2% демонстрируют </a:t>
            </a:r>
            <a:r>
              <a:rPr lang="ru-RU" sz="2000" dirty="0" err="1" smtClean="0"/>
              <a:t>аудиоэффекты</a:t>
            </a:r>
            <a:r>
              <a:rPr lang="ru-RU" sz="2000" dirty="0" smtClean="0"/>
              <a:t>, то есть проигрывают </a:t>
            </a:r>
            <a:r>
              <a:rPr lang="ru-RU" sz="2000" dirty="0" smtClean="0"/>
              <a:t>какие</a:t>
            </a:r>
            <a:endParaRPr lang="ru-RU" sz="2000" dirty="0" smtClean="0"/>
          </a:p>
          <a:p>
            <a:r>
              <a:rPr lang="ru-RU" sz="2000" dirty="0" smtClean="0"/>
              <a:t>то </a:t>
            </a:r>
            <a:r>
              <a:rPr lang="ru-RU" sz="2000" dirty="0" smtClean="0"/>
              <a:t>мелодии </a:t>
            </a:r>
            <a:r>
              <a:rPr lang="ru-RU" sz="2000" dirty="0" smtClean="0"/>
              <a:t>или просто пищат динамиком</a:t>
            </a:r>
            <a:r>
              <a:rPr lang="ru-RU" sz="2000" dirty="0" smtClean="0"/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r>
              <a:rPr lang="ru-RU" sz="2000" dirty="0" smtClean="0"/>
              <a:t>И есть еще 26% вирусов, которые не делают ничего из </a:t>
            </a:r>
            <a:r>
              <a:rPr lang="ru-RU" sz="2000" dirty="0" smtClean="0"/>
              <a:t>вышеперечисленного </a:t>
            </a:r>
            <a:r>
              <a:rPr lang="ru-RU" sz="2000" dirty="0" smtClean="0"/>
              <a:t>и поэтому могут считаться относительно незаметными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ru-RU" sz="2000" dirty="0" smtClean="0"/>
              <a:t>безобидными.</a:t>
            </a:r>
            <a:endParaRPr lang="en-US" sz="2000" dirty="0" smtClean="0"/>
          </a:p>
          <a:p>
            <a:pPr marL="0" indent="358775">
              <a:buNone/>
            </a:pPr>
            <a:r>
              <a:rPr lang="ru-RU" sz="2000" dirty="0" smtClean="0"/>
              <a:t>Известны случаи, когда </a:t>
            </a:r>
            <a:r>
              <a:rPr lang="ru-RU" sz="2000" dirty="0" smtClean="0"/>
              <a:t>загрузочные</a:t>
            </a:r>
            <a:r>
              <a:rPr lang="en-US" sz="2000" dirty="0" smtClean="0"/>
              <a:t> </a:t>
            </a:r>
            <a:r>
              <a:rPr lang="ru-RU" sz="2000" dirty="0" smtClean="0"/>
              <a:t>вирусы</a:t>
            </a:r>
            <a:r>
              <a:rPr lang="ru-RU" sz="2000" dirty="0" smtClean="0"/>
              <a:t>, находясь в латентном состоянии, оставались в </a:t>
            </a:r>
            <a:r>
              <a:rPr lang="ru-RU" sz="2000" dirty="0" smtClean="0"/>
              <a:t>загрузочных</a:t>
            </a:r>
            <a:r>
              <a:rPr lang="en-US" sz="2000" dirty="0" smtClean="0"/>
              <a:t> </a:t>
            </a:r>
            <a:r>
              <a:rPr lang="ru-RU" sz="2000" dirty="0" smtClean="0"/>
              <a:t>секторах </a:t>
            </a:r>
            <a:r>
              <a:rPr lang="ru-RU" sz="2000" dirty="0" smtClean="0"/>
              <a:t>активно используемого винчестера по 7–10 лет и </a:t>
            </a:r>
            <a:r>
              <a:rPr lang="ru-RU" sz="2000" dirty="0" smtClean="0"/>
              <a:t>обнаруживались </a:t>
            </a:r>
            <a:r>
              <a:rPr lang="ru-RU" sz="2000" dirty="0" smtClean="0"/>
              <a:t>лишь случайно.</a:t>
            </a:r>
            <a:endParaRPr lang="en-US" sz="20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dirty="0" smtClean="0"/>
                <a:t>Проявления загрузочных вирусов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214974"/>
          </a:xfrm>
        </p:spPr>
        <p:txBody>
          <a:bodyPr>
            <a:normAutofit lnSpcReduction="10000"/>
          </a:bodyPr>
          <a:lstStyle/>
          <a:p>
            <a:pPr marL="0" indent="358775">
              <a:buNone/>
            </a:pPr>
            <a:r>
              <a:rPr lang="ru-RU" sz="2000" dirty="0" smtClean="0"/>
              <a:t>По умолчанию в сектор имеет стандартный размер 512 байт.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marL="0" indent="358775">
              <a:buNone/>
            </a:pPr>
            <a:r>
              <a:rPr lang="ru-RU" sz="2000" dirty="0" smtClean="0"/>
              <a:t>Формула пересчета из CHS в LBA выглядит следующим образом:</a:t>
            </a:r>
          </a:p>
          <a:p>
            <a:pPr algn="ctr">
              <a:buNone/>
            </a:pPr>
            <a:r>
              <a:rPr lang="pl-PL" sz="2800" i="1" dirty="0" smtClean="0"/>
              <a:t>NLBA = NsNhc + Nsh + s – 1,</a:t>
            </a:r>
          </a:p>
          <a:p>
            <a:pPr marL="0" indent="358775" algn="just">
              <a:buNone/>
            </a:pPr>
            <a:r>
              <a:rPr lang="ru-RU" sz="2000" dirty="0" smtClean="0"/>
              <a:t>где </a:t>
            </a:r>
            <a:r>
              <a:rPr lang="ru-RU" sz="2000" i="1" dirty="0" smtClean="0"/>
              <a:t>NLBA – абсолютный номер сектора (начиная с 0); </a:t>
            </a:r>
            <a:r>
              <a:rPr lang="ru-RU" sz="2000" i="1" dirty="0" err="1" smtClean="0"/>
              <a:t>Ns</a:t>
            </a:r>
            <a:r>
              <a:rPr lang="ru-RU" sz="2000" i="1" dirty="0" smtClean="0"/>
              <a:t> – количество </a:t>
            </a:r>
            <a:r>
              <a:rPr lang="ru-RU" sz="2000" dirty="0" smtClean="0"/>
              <a:t>секторов на дорожке; </a:t>
            </a:r>
            <a:r>
              <a:rPr lang="ru-RU" sz="2000" i="1" dirty="0" err="1" smtClean="0"/>
              <a:t>Nh</a:t>
            </a:r>
            <a:r>
              <a:rPr lang="ru-RU" sz="2000" i="1" dirty="0" smtClean="0"/>
              <a:t> – количество головок (рабочих поверхно</a:t>
            </a:r>
            <a:r>
              <a:rPr lang="ru-RU" sz="2000" dirty="0" smtClean="0"/>
              <a:t>стей); </a:t>
            </a:r>
            <a:r>
              <a:rPr lang="ru-RU" sz="2000" i="1" dirty="0" err="1" smtClean="0"/>
              <a:t>c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h</a:t>
            </a:r>
            <a:r>
              <a:rPr lang="ru-RU" sz="2000" i="1" dirty="0" smtClean="0"/>
              <a:t> и </a:t>
            </a:r>
            <a:r>
              <a:rPr lang="ru-RU" sz="2000" i="1" dirty="0" err="1" smtClean="0"/>
              <a:t>s</a:t>
            </a:r>
            <a:r>
              <a:rPr lang="ru-RU" sz="2000" i="1" dirty="0" smtClean="0"/>
              <a:t> – номер дорожки, номер головки и номер сектора на </a:t>
            </a:r>
            <a:r>
              <a:rPr lang="ru-RU" sz="2000" dirty="0" smtClean="0"/>
              <a:t>дорожке соответственно.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714356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Адресация секторов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857364"/>
          <a:ext cx="8501122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CHS-</a:t>
                      </a:r>
                      <a:r>
                        <a:rPr kumimoji="0" lang="ru-RU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адресация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LBA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«абсолютная» адресация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англ. </a:t>
                      </a:r>
                      <a:r>
                        <a:rPr kumimoji="0" lang="ru-RU" sz="18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cylinder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цилиндр, </a:t>
                      </a:r>
                      <a:r>
                        <a:rPr kumimoji="0" lang="ru-RU" sz="18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head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головка чтения 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записи, </a:t>
                      </a:r>
                      <a:r>
                        <a:rPr kumimoji="0"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sector – 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сектор. 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Пример первый сектор на дисковом устройстве, в котором располагается  программа начальной загрузки, имеет координаты {0,0,1}.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англ. </a:t>
                      </a:r>
                      <a:r>
                        <a:rPr kumimoji="0" lang="ru-RU" sz="18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Logical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Block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Логический адрес блока. </a:t>
                      </a:r>
                    </a:p>
                    <a:p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Последовательные номера блоков 0, 1, 2 и т.д..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endParaRPr lang="ru-RU" sz="2000" dirty="0" smtClean="0"/>
          </a:p>
          <a:p>
            <a:pPr marL="0" indent="357188"/>
            <a:r>
              <a:rPr lang="ru-RU" sz="2000" dirty="0" smtClean="0"/>
              <a:t>работа с дисковым устройством через контроллер дисковода;</a:t>
            </a:r>
          </a:p>
          <a:p>
            <a:pPr marL="0" indent="357188"/>
            <a:r>
              <a:rPr lang="ru-RU" sz="2000" dirty="0" smtClean="0"/>
              <a:t>работа с дисковым устройством </a:t>
            </a:r>
            <a:r>
              <a:rPr lang="en-US" sz="2000" dirty="0" smtClean="0"/>
              <a:t>ROM BIOS</a:t>
            </a:r>
            <a:r>
              <a:rPr lang="ru-RU" sz="2000" dirty="0" smtClean="0"/>
              <a:t>. </a:t>
            </a:r>
          </a:p>
          <a:p>
            <a:pPr marL="0" indent="357188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r>
              <a:rPr lang="ru-RU" sz="2000" dirty="0" smtClean="0"/>
              <a:t>Начальная загрузка операционных систем использует только средства стандартных процедур </a:t>
            </a:r>
            <a:r>
              <a:rPr lang="en-US" sz="2000" dirty="0" smtClean="0"/>
              <a:t>BIOS</a:t>
            </a:r>
            <a:r>
              <a:rPr lang="ru-RU" sz="2000" dirty="0" smtClean="0"/>
              <a:t>. </a:t>
            </a:r>
          </a:p>
          <a:p>
            <a:pPr marL="0" indent="358775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/>
              <a:t>Для работы с дисками используется программное прерывание 13</a:t>
            </a:r>
            <a:r>
              <a:rPr lang="en-US" sz="2000" dirty="0" smtClean="0"/>
              <a:t>h</a:t>
            </a:r>
            <a:r>
              <a:rPr lang="ru-RU" sz="2000" dirty="0" smtClean="0"/>
              <a:t> BIOS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Частично  для работы с дискетами можно использовать прерывание </a:t>
            </a:r>
            <a:r>
              <a:rPr lang="en-US" sz="2000" dirty="0" smtClean="0"/>
              <a:t>40h</a:t>
            </a:r>
            <a:r>
              <a:rPr lang="ru-RU" sz="2000" dirty="0" smtClean="0"/>
              <a:t>.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Работа с дисковыми устройствами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22"/>
            <a:ext cx="8715436" cy="5786478"/>
          </a:xfrm>
        </p:spPr>
        <p:txBody>
          <a:bodyPr>
            <a:noAutofit/>
          </a:bodyPr>
          <a:lstStyle/>
          <a:p>
            <a:pPr marL="0" indent="357188"/>
            <a:r>
              <a:rPr lang="en-US" sz="1200" dirty="0" smtClean="0"/>
              <a:t>00h - </a:t>
            </a:r>
            <a:r>
              <a:rPr lang="ru-RU" sz="1200" dirty="0" smtClean="0"/>
              <a:t>сброс устройства;</a:t>
            </a:r>
            <a:endParaRPr lang="en-US" sz="1200" dirty="0" smtClean="0"/>
          </a:p>
          <a:p>
            <a:pPr marL="0" indent="357188"/>
            <a:r>
              <a:rPr lang="ru-RU" sz="1200" dirty="0" smtClean="0"/>
              <a:t>01</a:t>
            </a:r>
            <a:r>
              <a:rPr lang="en-US" sz="1200" dirty="0" smtClean="0"/>
              <a:t>h</a:t>
            </a:r>
            <a:r>
              <a:rPr lang="ru-RU" sz="1200" dirty="0" smtClean="0"/>
              <a:t> - дать статус ошибки последней операции;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02h</a:t>
            </a:r>
            <a:r>
              <a:rPr lang="ru-RU" sz="1200" dirty="0" smtClean="0"/>
              <a:t> – чтение сектора;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03h</a:t>
            </a:r>
            <a:r>
              <a:rPr lang="ru-RU" sz="1200" dirty="0" smtClean="0"/>
              <a:t> - запись сектора;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04h</a:t>
            </a:r>
            <a:r>
              <a:rPr lang="ru-RU" sz="1200" dirty="0" smtClean="0"/>
              <a:t> – проверка секторов;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05h</a:t>
            </a:r>
            <a:r>
              <a:rPr lang="ru-RU" sz="1200" dirty="0" smtClean="0"/>
              <a:t> – форматирование дорожки;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06h</a:t>
            </a:r>
            <a:r>
              <a:rPr lang="ru-RU" sz="1200" dirty="0" smtClean="0"/>
              <a:t> – форматирование дорожки с проверкой на битые сектора;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07h</a:t>
            </a:r>
            <a:r>
              <a:rPr lang="ru-RU" sz="1200" dirty="0" smtClean="0"/>
              <a:t> – форматирование диска начиная с заданной дорожки;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08h</a:t>
            </a:r>
            <a:r>
              <a:rPr lang="ru-RU" sz="1200" dirty="0" smtClean="0"/>
              <a:t> – получение параметров диска;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09h</a:t>
            </a:r>
            <a:r>
              <a:rPr lang="ru-RU" sz="1200" dirty="0" smtClean="0"/>
              <a:t> – инициализация параметров диска; </a:t>
            </a:r>
          </a:p>
          <a:p>
            <a:pPr marL="0" indent="357188"/>
            <a:r>
              <a:rPr lang="ru-RU" sz="1200" dirty="0" smtClean="0"/>
              <a:t>0</a:t>
            </a:r>
            <a:r>
              <a:rPr lang="en-US" sz="1200" dirty="0" smtClean="0"/>
              <a:t>Ah -</a:t>
            </a:r>
            <a:r>
              <a:rPr lang="ru-RU" sz="1200" dirty="0" smtClean="0"/>
              <a:t> длинное чтение;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0Bh</a:t>
            </a:r>
            <a:r>
              <a:rPr lang="ru-RU" sz="1200" dirty="0" smtClean="0"/>
              <a:t> - длинная запись;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0Ch</a:t>
            </a:r>
            <a:r>
              <a:rPr lang="ru-RU" sz="1200" dirty="0" smtClean="0"/>
              <a:t> - искать цилиндр; </a:t>
            </a:r>
          </a:p>
          <a:p>
            <a:pPr marL="0" indent="357188"/>
            <a:r>
              <a:rPr lang="ru-RU" sz="1200" dirty="0" smtClean="0"/>
              <a:t>0</a:t>
            </a:r>
            <a:r>
              <a:rPr lang="en-US" sz="1200" dirty="0" smtClean="0"/>
              <a:t>Dh – </a:t>
            </a:r>
            <a:r>
              <a:rPr lang="ru-RU" sz="1200" dirty="0" smtClean="0"/>
              <a:t>сброс устройства;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0Eh – </a:t>
            </a:r>
            <a:r>
              <a:rPr lang="ru-RU" sz="1200" dirty="0" smtClean="0"/>
              <a:t>читать буфер секторов;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0Fh -</a:t>
            </a:r>
            <a:r>
              <a:rPr lang="ru-RU" sz="1200" dirty="0" smtClean="0"/>
              <a:t> писать буфер секторов;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10h – </a:t>
            </a:r>
            <a:r>
              <a:rPr lang="ru-RU" sz="1200" dirty="0" smtClean="0"/>
              <a:t>проверить готовность устройства;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11h - </a:t>
            </a:r>
            <a:r>
              <a:rPr lang="ru-RU" sz="1200" dirty="0" err="1" smtClean="0"/>
              <a:t>рекалибровать</a:t>
            </a:r>
            <a:r>
              <a:rPr lang="ru-RU" sz="1200" dirty="0" smtClean="0"/>
              <a:t> устройство;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12h -</a:t>
            </a:r>
            <a:r>
              <a:rPr lang="ru-RU" sz="1200" dirty="0" smtClean="0"/>
              <a:t> Диагностика </a:t>
            </a:r>
            <a:r>
              <a:rPr lang="en-US" sz="1200" dirty="0" smtClean="0"/>
              <a:t>RAM </a:t>
            </a:r>
            <a:r>
              <a:rPr lang="ru-RU" sz="1200" dirty="0" smtClean="0"/>
              <a:t>контроллера;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13h –</a:t>
            </a:r>
            <a:r>
              <a:rPr lang="ru-RU" sz="1200" dirty="0" smtClean="0"/>
              <a:t> Диагностика устройства;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14h –</a:t>
            </a:r>
            <a:r>
              <a:rPr lang="ru-RU" sz="1200" dirty="0" smtClean="0"/>
              <a:t> Внутренняя диагностика контроллера;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15h –</a:t>
            </a:r>
            <a:r>
              <a:rPr lang="ru-RU" sz="1200" dirty="0" smtClean="0"/>
              <a:t> Читать тип диска (недоступна в XT BIOS);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16h –</a:t>
            </a:r>
            <a:r>
              <a:rPr lang="ru-RU" sz="1200" dirty="0" smtClean="0"/>
              <a:t> Читать статус замены диска;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17h –</a:t>
            </a:r>
            <a:r>
              <a:rPr lang="ru-RU" sz="1200" dirty="0" smtClean="0"/>
              <a:t> Установить тип дискеты (используется перед операцией форматирования);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18h –</a:t>
            </a:r>
            <a:r>
              <a:rPr lang="ru-RU" sz="1200" dirty="0" smtClean="0"/>
              <a:t> Установить тип диска (используется перед операцией форматирования); </a:t>
            </a:r>
            <a:endParaRPr lang="en-US" sz="1200" dirty="0" smtClean="0"/>
          </a:p>
          <a:p>
            <a:pPr marL="0" indent="357188"/>
            <a:r>
              <a:rPr lang="en-US" sz="1200" dirty="0" smtClean="0"/>
              <a:t>20h - </a:t>
            </a:r>
            <a:r>
              <a:rPr lang="ru-RU" sz="1200" dirty="0" smtClean="0"/>
              <a:t>Получить тип дискеты.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85720" y="500042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Прерывание 13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h (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классический набор функций)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72098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000" dirty="0" smtClean="0"/>
              <a:t>Функция 0 - сброс устройства.</a:t>
            </a:r>
            <a:br>
              <a:rPr lang="ru-RU" sz="2000" dirty="0" smtClean="0"/>
            </a:br>
            <a:r>
              <a:rPr lang="ru-RU" sz="2000" dirty="0" smtClean="0"/>
              <a:t>Номер функции 0 в регистр </a:t>
            </a:r>
            <a:r>
              <a:rPr lang="en-US" sz="2000" dirty="0" smtClean="0"/>
              <a:t>AH.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Вход: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DL - номер устройства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Выход: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Carry-флаг=1 при ошибке и </a:t>
            </a:r>
            <a:r>
              <a:rPr lang="ru-RU" sz="2000" dirty="0" smtClean="0">
                <a:hlinkClick r:id="rId2"/>
              </a:rPr>
              <a:t>код ошибки диска</a:t>
            </a:r>
            <a:r>
              <a:rPr lang="ru-RU" sz="2000" dirty="0" smtClean="0"/>
              <a:t> в AH.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Примечание: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Вызывает </a:t>
            </a:r>
            <a:r>
              <a:rPr lang="ru-RU" sz="2000" dirty="0" err="1" smtClean="0"/>
              <a:t>рекалибрацию</a:t>
            </a:r>
            <a:r>
              <a:rPr lang="ru-RU" sz="2000" dirty="0" smtClean="0"/>
              <a:t> контроллера, головки диска устанавливаются на нулевой трек.</a:t>
            </a:r>
            <a:br>
              <a:rPr lang="ru-RU" sz="2000" dirty="0" smtClean="0"/>
            </a:br>
            <a:r>
              <a:rPr lang="ru-RU" sz="2000" dirty="0" smtClean="0"/>
              <a:t>На некоторых системах, в случае, если на одной линии расположено два диска (конфигурация </a:t>
            </a:r>
            <a:r>
              <a:rPr lang="ru-RU" sz="2000" dirty="0" err="1" smtClean="0"/>
              <a:t>Master</a:t>
            </a:r>
            <a:r>
              <a:rPr lang="ru-RU" sz="2000" dirty="0" smtClean="0"/>
              <a:t>/</a:t>
            </a:r>
            <a:r>
              <a:rPr lang="ru-RU" sz="2000" dirty="0" err="1" smtClean="0"/>
              <a:t>Slave</a:t>
            </a:r>
            <a:r>
              <a:rPr lang="ru-RU" sz="2000" dirty="0" smtClean="0"/>
              <a:t>), запрос на </a:t>
            </a:r>
            <a:r>
              <a:rPr lang="ru-RU" sz="2000" dirty="0" err="1" smtClean="0"/>
              <a:t>реколибрацию</a:t>
            </a:r>
            <a:r>
              <a:rPr lang="ru-RU" sz="2000" dirty="0" smtClean="0"/>
              <a:t> выполняется обоими дисками.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14282" y="642918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Пример описания функций прерывания 13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214282" y="571480"/>
            <a:ext cx="8643998" cy="561413"/>
            <a:chOff x="1187450" y="1847850"/>
            <a:chExt cx="6769322" cy="561413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Определяемые коды ошибок при работе с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13h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1214423"/>
          <a:ext cx="8858312" cy="5602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75"/>
                <a:gridCol w="3772043"/>
                <a:gridCol w="620508"/>
                <a:gridCol w="3880086"/>
              </a:tblGrid>
              <a:tr h="3129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Код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Значение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Код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Значение</a:t>
                      </a:r>
                    </a:p>
                  </a:txBody>
                  <a:tcPr marL="23766" marR="23766" marT="11883" marB="11883" anchor="ctr"/>
                </a:tc>
              </a:tr>
              <a:tr h="4365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00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Нет ошибки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0Eh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Обнаружена адресная метка управляющих данных</a:t>
                      </a:r>
                    </a:p>
                  </a:txBody>
                  <a:tcPr marL="23766" marR="23766" marT="11883" marB="11883" anchor="ctr"/>
                </a:tc>
              </a:tr>
              <a:tr h="312969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01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Неизвестная/неверная </a:t>
                      </a:r>
                      <a:r>
                        <a:rPr lang="ru-RU" sz="1400" dirty="0" smtClean="0"/>
                        <a:t>команда</a:t>
                      </a:r>
                      <a:endParaRPr lang="ru-RU" sz="1400" dirty="0"/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0Fh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Ошибка </a:t>
                      </a:r>
                      <a:r>
                        <a:rPr lang="en-US" sz="1400" dirty="0"/>
                        <a:t>DMA</a:t>
                      </a:r>
                    </a:p>
                  </a:txBody>
                  <a:tcPr marL="23766" marR="23766" marT="11883" marB="11883" anchor="ctr"/>
                </a:tc>
              </a:tr>
              <a:tr h="436554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02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Не найдена адресная метка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10h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Ошибка данных (неверная контрольная сумма)</a:t>
                      </a:r>
                    </a:p>
                  </a:txBody>
                  <a:tcPr marL="23766" marR="23766" marT="11883" marB="11883" anchor="ctr"/>
                </a:tc>
              </a:tr>
              <a:tr h="436554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03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Диск защищён от записи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11h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Была произведена коррекция данных для </a:t>
                      </a:r>
                      <a:r>
                        <a:rPr lang="ru-RU" sz="1400" dirty="0" smtClean="0"/>
                        <a:t>устранения </a:t>
                      </a:r>
                      <a:r>
                        <a:rPr lang="ru-RU" sz="1400" dirty="0"/>
                        <a:t>ошибки</a:t>
                      </a:r>
                    </a:p>
                  </a:txBody>
                  <a:tcPr marL="23766" marR="23766" marT="11883" marB="11883" anchor="ctr"/>
                </a:tc>
              </a:tr>
              <a:tr h="312969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04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Не найден сектор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20h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Сбой контроллера</a:t>
                      </a:r>
                    </a:p>
                  </a:txBody>
                  <a:tcPr marL="23766" marR="23766" marT="11883" marB="11883" anchor="ctr"/>
                </a:tc>
              </a:tr>
              <a:tr h="312969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05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Ошибка при сбросе </a:t>
                      </a:r>
                      <a:r>
                        <a:rPr lang="en-US" sz="1400" dirty="0"/>
                        <a:t>HDD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30h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Неподдерживаемый формат дискеты</a:t>
                      </a:r>
                    </a:p>
                  </a:txBody>
                  <a:tcPr marL="23766" marR="23766" marT="11883" marB="11883" anchor="ctr"/>
                </a:tc>
              </a:tr>
              <a:tr h="312969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06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Произошла замена дискеты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31h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Дискета извлечена</a:t>
                      </a:r>
                    </a:p>
                  </a:txBody>
                  <a:tcPr marL="23766" marR="23766" marT="11883" marB="11883" anchor="ctr"/>
                </a:tc>
              </a:tr>
              <a:tr h="312969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07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Ошибка инициализации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32h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Неподдерживаемый тип дискеты</a:t>
                      </a:r>
                    </a:p>
                  </a:txBody>
                  <a:tcPr marL="23766" marR="23766" marT="11883" marB="11883" anchor="ctr"/>
                </a:tc>
              </a:tr>
              <a:tr h="271189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08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Ошибка </a:t>
                      </a:r>
                      <a:r>
                        <a:rPr lang="en-US" sz="1400" dirty="0"/>
                        <a:t>DMA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40h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Сбой при поиске дорожки</a:t>
                      </a:r>
                    </a:p>
                  </a:txBody>
                  <a:tcPr marL="23766" marR="23766" marT="11883" marB="11883" anchor="ctr"/>
                </a:tc>
              </a:tr>
              <a:tr h="243972"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09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Выход за приделы 64КБ при работе с DMA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80h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Ошибка таймаута</a:t>
                      </a:r>
                    </a:p>
                  </a:txBody>
                  <a:tcPr marL="23766" marR="23766" marT="11883" marB="11883" anchor="ctr"/>
                </a:tc>
              </a:tr>
              <a:tr h="312969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0Ah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Плохой сектор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AAh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Диск не готов</a:t>
                      </a:r>
                    </a:p>
                  </a:txBody>
                  <a:tcPr marL="23766" marR="23766" marT="11883" marB="11883" anchor="ctr"/>
                </a:tc>
              </a:tr>
              <a:tr h="436554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0Bh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Плохая дорожка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BBh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Несовместимый </a:t>
                      </a:r>
                      <a:r>
                        <a:rPr lang="ru-RU" sz="1400" dirty="0"/>
                        <a:t>контроллер или неизвестная ошибка</a:t>
                      </a:r>
                    </a:p>
                  </a:txBody>
                  <a:tcPr marL="23766" marR="23766" marT="11883" marB="11883" anchor="ctr"/>
                </a:tc>
              </a:tr>
              <a:tr h="436554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0Ch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Неправильный номер дорожки (В некоторых </a:t>
                      </a:r>
                      <a:r>
                        <a:rPr lang="ru-RU" sz="1400" dirty="0" err="1"/>
                        <a:t>биосах</a:t>
                      </a:r>
                      <a:r>
                        <a:rPr lang="ru-RU" sz="1400" dirty="0"/>
                        <a:t> - не правильный номер устройства)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CCh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Сбой при записи</a:t>
                      </a:r>
                    </a:p>
                  </a:txBody>
                  <a:tcPr marL="23766" marR="23766" marT="11883" marB="11883" anchor="ctr"/>
                </a:tc>
              </a:tr>
              <a:tr h="3311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0Dh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Неправильный номер сектора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E0h</a:t>
                      </a:r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Неопознанная ошибка контроллера</a:t>
                      </a:r>
                    </a:p>
                  </a:txBody>
                  <a:tcPr marL="23766" marR="23766" marT="11883" marB="11883" anchor="ctr"/>
                </a:tc>
              </a:tr>
              <a:tr h="3129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FFh</a:t>
                      </a:r>
                      <a:endParaRPr lang="en-US" sz="1400" dirty="0"/>
                    </a:p>
                  </a:txBody>
                  <a:tcPr marL="23766" marR="23766" marT="11883" marB="1188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Ошибка при чтении</a:t>
                      </a:r>
                    </a:p>
                  </a:txBody>
                  <a:tcPr marL="23766" marR="23766" marT="11883" marB="1188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604</TotalTime>
  <Words>2093</Words>
  <Application>Microsoft Office PowerPoint</Application>
  <PresentationFormat>Экран (4:3)</PresentationFormat>
  <Paragraphs>480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Поток</vt:lpstr>
      <vt:lpstr>Кафедра Защищенных систем связи Malware  (Вредоносное ПО)  Лекция 3. Загрузочные вирусы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krasov</cp:lastModifiedBy>
  <cp:revision>66</cp:revision>
  <dcterms:created xsi:type="dcterms:W3CDTF">2015-10-10T17:01:06Z</dcterms:created>
  <dcterms:modified xsi:type="dcterms:W3CDTF">2016-10-13T07:42:06Z</dcterms:modified>
</cp:coreProperties>
</file>